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Pretendard SemiBold"/>
      <p:bold r:id="rId24"/>
    </p:embeddedFont>
    <p:embeddedFont>
      <p:font typeface="Pretendard Bold"/>
      <p:bold r:id="rId25"/>
    </p:embeddedFont>
    <p:embeddedFont>
      <p:font typeface="Pretendard Light"/>
      <p:regular r:id="rId26"/>
    </p:embeddedFont>
    <p:embeddedFont>
      <p:font typeface="Pretendard ExtraBold"/>
      <p:bold r:id="rId27"/>
    </p:embeddedFont>
    <p:embeddedFont>
      <p:font typeface="Oswald SemiBold"/>
      <p:bold r:id="rId28"/>
    </p:embeddedFont>
    <p:embeddedFont>
      <p:font typeface="Pretendard Regular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1.fntdata" Type="http://schemas.openxmlformats.org/officeDocument/2006/relationships/font"/><Relationship Id="rId25" Target="fonts/font2.fntdata" Type="http://schemas.openxmlformats.org/officeDocument/2006/relationships/font"/><Relationship Id="rId26" Target="fonts/font3.fntdata" Type="http://schemas.openxmlformats.org/officeDocument/2006/relationships/font"/><Relationship Id="rId27" Target="fonts/font4.fntdata" Type="http://schemas.openxmlformats.org/officeDocument/2006/relationships/font"/><Relationship Id="rId28" Target="fonts/font5.fntdata" Type="http://schemas.openxmlformats.org/officeDocument/2006/relationships/font"/><Relationship Id="rId29" Target="fonts/font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54100" y="8458200"/>
            <a:ext cx="101600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개발기간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SemiBold"/>
              </a:rPr>
              <a:t> : 2025.08.13 ~ 2025.08.28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41400" y="4432300"/>
            <a:ext cx="10477500" cy="1320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83000"/>
              </a:lnSpc>
            </a:pPr>
            <a:r>
              <a:rPr lang="ko-KR" sz="7400" b="false" i="false" u="none" strike="noStrike" spc="100">
                <a:solidFill>
                  <a:srgbClr val="000000"/>
                </a:solidFill>
                <a:ea typeface="Pretendard Bold"/>
              </a:rPr>
              <a:t>불법</a:t>
            </a:r>
            <a:r>
              <a:rPr lang="en-US" sz="74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7400" b="false" i="false" u="none" strike="noStrike" spc="100">
                <a:solidFill>
                  <a:srgbClr val="000000"/>
                </a:solidFill>
                <a:ea typeface="Pretendard Bold"/>
              </a:rPr>
              <a:t>주</a:t>
            </a:r>
            <a:r>
              <a:rPr lang="en-US" sz="7400" b="false" i="false" u="none" strike="noStrike" spc="100">
                <a:solidFill>
                  <a:srgbClr val="000000"/>
                </a:solidFill>
                <a:latin typeface="Pretendard Bold"/>
              </a:rPr>
              <a:t>·</a:t>
            </a:r>
            <a:r>
              <a:rPr lang="ko-KR" sz="7400" b="false" i="false" u="none" strike="noStrike" spc="100">
                <a:solidFill>
                  <a:srgbClr val="000000"/>
                </a:solidFill>
                <a:ea typeface="Pretendard Bold"/>
              </a:rPr>
              <a:t>정차</a:t>
            </a:r>
            <a:r>
              <a:rPr lang="en-US" sz="74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7400" b="false" i="false" u="none" strike="noStrike" spc="100">
                <a:solidFill>
                  <a:srgbClr val="000000"/>
                </a:solidFill>
                <a:ea typeface="Pretendard Bold"/>
              </a:rPr>
              <a:t>안내</a:t>
            </a:r>
            <a:r>
              <a:rPr lang="en-US" sz="7400" b="false" i="false" u="none" strike="noStrike" spc="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7400" b="false" i="false" u="none" strike="noStrike" spc="100">
                <a:solidFill>
                  <a:srgbClr val="000000"/>
                </a:solidFill>
                <a:ea typeface="Pretendard Bold"/>
              </a:rPr>
              <a:t>시스템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54100" y="3670300"/>
            <a:ext cx="10185400" cy="571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3200" b="false" i="false" u="none" strike="noStrike">
                <a:solidFill>
                  <a:srgbClr val="11359A"/>
                </a:solidFill>
                <a:latin typeface="Pretendard SemiBold"/>
              </a:rPr>
              <a:t>2</a:t>
            </a:r>
            <a:r>
              <a:rPr lang="ko-KR" sz="3200" b="false" i="false" u="none" strike="noStrike">
                <a:solidFill>
                  <a:srgbClr val="11359A"/>
                </a:solidFill>
                <a:ea typeface="Pretendard SemiBold"/>
              </a:rPr>
              <a:t>차</a:t>
            </a:r>
            <a:r>
              <a:rPr lang="en-US" sz="3200" b="false" i="false" u="none" strike="noStrike">
                <a:solidFill>
                  <a:srgbClr val="11359A"/>
                </a:solidFill>
                <a:latin typeface="Pretendard SemiBold"/>
              </a:rPr>
              <a:t> </a:t>
            </a:r>
            <a:r>
              <a:rPr lang="ko-KR" sz="3200" b="false" i="false" u="none" strike="noStrike">
                <a:solidFill>
                  <a:srgbClr val="11359A"/>
                </a:solidFill>
                <a:ea typeface="Pretendard SemiBold"/>
              </a:rPr>
              <a:t>프로젝트</a:t>
            </a:r>
            <a:r>
              <a:rPr lang="en-US" sz="3200" b="false" i="false" u="none" strike="noStrike">
                <a:solidFill>
                  <a:srgbClr val="11359A"/>
                </a:solidFill>
                <a:latin typeface="Pretendard SemiBold"/>
              </a:rPr>
              <a:t> </a:t>
            </a:r>
            <a:r>
              <a:rPr lang="ko-KR" sz="3200" b="false" i="false" u="none" strike="noStrike">
                <a:solidFill>
                  <a:srgbClr val="11359A"/>
                </a:solidFill>
                <a:ea typeface="Pretendard SemiBold"/>
              </a:rPr>
              <a:t>결과</a:t>
            </a:r>
            <a:r>
              <a:rPr lang="en-US" sz="3200" b="false" i="false" u="none" strike="noStrike">
                <a:solidFill>
                  <a:srgbClr val="11359A"/>
                </a:solidFill>
                <a:latin typeface="Pretendard SemiBold"/>
              </a:rPr>
              <a:t> </a:t>
            </a:r>
            <a:r>
              <a:rPr lang="ko-KR" sz="3200" b="false" i="false" u="none" strike="noStrike">
                <a:solidFill>
                  <a:srgbClr val="11359A"/>
                </a:solidFill>
                <a:ea typeface="Pretendard SemiBold"/>
              </a:rPr>
              <a:t>보고서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54100" y="8991600"/>
            <a:ext cx="10160000" cy="41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팀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원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SemiBold"/>
              </a:rPr>
              <a:t> :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안성호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SemiBold"/>
              </a:rPr>
              <a:t>,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이강호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SemiBold"/>
              </a:rPr>
              <a:t>,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조현진</a:t>
            </a:r>
            <a:r>
              <a:rPr lang="en-US" sz="2400" b="false" i="false" u="none" strike="noStrike">
                <a:solidFill>
                  <a:srgbClr val="000000"/>
                </a:solidFill>
                <a:latin typeface="Pretendard SemiBold"/>
              </a:rPr>
              <a:t>, </a:t>
            </a:r>
            <a:r>
              <a:rPr lang="ko-KR" sz="2400" b="false" i="false" u="none" strike="noStrike">
                <a:solidFill>
                  <a:srgbClr val="000000"/>
                </a:solidFill>
                <a:ea typeface="Pretendard SemiBold"/>
              </a:rPr>
              <a:t>최원경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515100" y="3911600"/>
            <a:ext cx="5245100" cy="2565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7200" b="false" i="false" u="none" strike="noStrike">
                <a:solidFill>
                  <a:srgbClr val="11359A"/>
                </a:solidFill>
                <a:latin typeface="Pretendard Bold"/>
              </a:rPr>
              <a:t>Chapter.2</a:t>
            </a:r>
          </a:p>
          <a:p>
            <a:pPr algn="ctr" lvl="0">
              <a:lnSpc>
                <a:spcPct val="116199"/>
              </a:lnSpc>
            </a:pPr>
            <a:r>
              <a:rPr lang="ko-KR" sz="7200" b="false" i="false" u="none" strike="noStrike">
                <a:solidFill>
                  <a:srgbClr val="11359A"/>
                </a:solidFill>
                <a:ea typeface="Pretendard Bold"/>
              </a:rPr>
              <a:t>진행</a:t>
            </a:r>
            <a:r>
              <a:rPr lang="en-US" sz="7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7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7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7200" b="false" i="false" u="none" strike="noStrike">
                <a:solidFill>
                  <a:srgbClr val="11359A"/>
                </a:solidFill>
                <a:ea typeface="Pretendard Bold"/>
              </a:rPr>
              <a:t>결과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638300" y="1765300"/>
            <a:ext cx="6235700" cy="66421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812800" y="571500"/>
            <a:ext cx="51181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진행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결과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설계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_ERD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모델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19500" y="8597900"/>
            <a:ext cx="2298700" cy="368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100" b="true" i="false" u="none" strike="noStrike">
                <a:solidFill>
                  <a:srgbClr val="000000"/>
                </a:solidFill>
                <a:ea typeface="Pretendard Regular"/>
              </a:rPr>
              <a:t>논리</a:t>
            </a:r>
            <a:r>
              <a:rPr lang="en-US" sz="2100" b="true" i="false" u="none" strike="noStrike">
                <a:solidFill>
                  <a:srgbClr val="000000"/>
                </a:solidFill>
                <a:latin typeface="Pretendard Regular"/>
              </a:rPr>
              <a:t>(Logical) </a:t>
            </a:r>
            <a:r>
              <a:rPr lang="ko-KR" sz="2100" b="true" i="false" u="none" strike="noStrike">
                <a:solidFill>
                  <a:srgbClr val="000000"/>
                </a:solidFill>
                <a:ea typeface="Pretendard Regular"/>
              </a:rPr>
              <a:t>모델링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12800" y="571500"/>
            <a:ext cx="65913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진행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결과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설계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_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유스케이스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다이어그램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12800" y="571500"/>
            <a:ext cx="65913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진행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결과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설계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_WBS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12800" y="571500"/>
            <a:ext cx="65913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진행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결과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상세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기능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설명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515100" y="3911600"/>
            <a:ext cx="5245100" cy="2565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7200" b="false" i="false" u="none" strike="noStrike">
                <a:solidFill>
                  <a:srgbClr val="11359A"/>
                </a:solidFill>
                <a:latin typeface="Pretendard Bold"/>
              </a:rPr>
              <a:t>Chapter.3</a:t>
            </a:r>
          </a:p>
          <a:p>
            <a:pPr algn="ctr" lvl="0">
              <a:lnSpc>
                <a:spcPct val="116199"/>
              </a:lnSpc>
            </a:pPr>
            <a:r>
              <a:rPr lang="ko-KR" sz="72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7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7200" b="false" i="false" u="none" strike="noStrike">
                <a:solidFill>
                  <a:srgbClr val="11359A"/>
                </a:solidFill>
                <a:ea typeface="Pretendard Bold"/>
              </a:rPr>
              <a:t>평가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12800" y="571500"/>
            <a:ext cx="65913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평가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발생한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오류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해결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 rot="0">
            <a:off x="1803400" y="1689100"/>
            <a:ext cx="1524000" cy="15113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0">
            <a:off x="3606800" y="3149600"/>
            <a:ext cx="12077700" cy="254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765300" y="2209800"/>
            <a:ext cx="1600200" cy="495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안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성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2800" y="571500"/>
            <a:ext cx="65913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평가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자체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평가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느낀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점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 rot="0">
            <a:off x="1803400" y="3505200"/>
            <a:ext cx="1524000" cy="15113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765300" y="4025900"/>
            <a:ext cx="1600200" cy="495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이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강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호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 rot="0">
            <a:off x="1803400" y="5334000"/>
            <a:ext cx="1524000" cy="1511300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765300" y="5867400"/>
            <a:ext cx="1600200" cy="495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조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현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진</a:t>
            </a:r>
          </a:p>
        </p:txBody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 rot="0">
            <a:off x="1803400" y="7188200"/>
            <a:ext cx="1524000" cy="15113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765300" y="7708900"/>
            <a:ext cx="1600200" cy="4953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최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원</a:t>
            </a:r>
            <a:r>
              <a:rPr lang="en-US" sz="28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11359A"/>
                </a:solidFill>
                <a:ea typeface="Pretendard Bold"/>
              </a:rPr>
              <a:t>경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0">
            <a:off x="3619500" y="4978400"/>
            <a:ext cx="12077700" cy="25400"/>
          </a:xfrm>
          <a:prstGeom prst="rect">
            <a:avLst/>
          </a:prstGeom>
        </p:spPr>
      </p:pic>
      <p:pic>
        <p:nvPicPr>
          <p:cNvPr name="Picture 15" id="15"/>
          <p:cNvPicPr>
            <a:picLocks noChangeAspect="true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0">
            <a:off x="3619500" y="6819900"/>
            <a:ext cx="12077700" cy="25400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 rot="0">
            <a:off x="3619500" y="8674100"/>
            <a:ext cx="12077700" cy="25400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3581400" y="1765300"/>
            <a:ext cx="12103100" cy="1320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자체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평가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느낀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점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작성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...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...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581400" y="3606800"/>
            <a:ext cx="12103100" cy="1320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자체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평가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느낀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점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작성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...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...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606800" y="5448300"/>
            <a:ext cx="12103100" cy="1320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자체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평가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느낀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점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작성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...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...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606800" y="7289800"/>
            <a:ext cx="12103100" cy="13208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자체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평가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및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느낀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점</a:t>
            </a: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000000"/>
                </a:solidFill>
                <a:ea typeface="Pretendard Regular"/>
              </a:rPr>
              <a:t>작성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...</a:t>
            </a:r>
          </a:p>
          <a:p>
            <a:pPr algn="l" lvl="0">
              <a:lnSpc>
                <a:spcPct val="116199"/>
              </a:lnSpc>
            </a:pPr>
            <a:r>
              <a:rPr lang="en-US" sz="2500" b="false" i="false" u="none" strike="noStrike">
                <a:solidFill>
                  <a:srgbClr val="000000"/>
                </a:solidFill>
                <a:latin typeface="Pretendard Regular"/>
              </a:rPr>
              <a:t>...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3568700" y="3784600"/>
            <a:ext cx="11150600" cy="2603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en-US" sz="14700" b="false" i="false" u="none" strike="noStrike" spc="200">
                <a:solidFill>
                  <a:srgbClr val="11359A"/>
                </a:solidFill>
                <a:latin typeface="Pretendard Bold"/>
              </a:rPr>
              <a:t>Q</a:t>
            </a:r>
            <a:r>
              <a:rPr lang="en-US" sz="14700" b="false" i="false" u="none" strike="noStrike" spc="200">
                <a:solidFill>
                  <a:srgbClr val="11359A"/>
                </a:solidFill>
                <a:latin typeface="Pretendard Bold"/>
              </a:rPr>
              <a:t>&amp;</a:t>
            </a:r>
            <a:r>
              <a:rPr lang="en-US" sz="14700" b="false" i="false" u="none" strike="noStrike" spc="200">
                <a:solidFill>
                  <a:srgbClr val="11359A"/>
                </a:solidFill>
                <a:latin typeface="Pretendard Bold"/>
              </a:rPr>
              <a:t>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5400000">
            <a:off x="8940800" y="6235700"/>
            <a:ext cx="41910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5400000">
            <a:off x="5588000" y="6235700"/>
            <a:ext cx="4191000" cy="127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1531600" y="6807200"/>
            <a:ext cx="2387600" cy="1498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>1.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발생한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오류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해결</a:t>
            </a:r>
          </a:p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>2.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자체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평가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느낀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점</a:t>
            </a:r>
          </a:p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/>
            </a:r>
          </a:p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/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191500" y="6807200"/>
            <a:ext cx="2387600" cy="1498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>1.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프로젝트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설계</a:t>
            </a:r>
          </a:p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>2.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상세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기능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설명</a:t>
            </a:r>
          </a:p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/>
            </a:r>
          </a:p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/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838700" y="6807200"/>
            <a:ext cx="2387600" cy="1498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>1.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프로젝트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배경</a:t>
            </a:r>
          </a:p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>2.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개발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환경</a:t>
            </a:r>
          </a:p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>3.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팀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구성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0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000" b="false" i="false" u="none" strike="noStrike">
                <a:solidFill>
                  <a:srgbClr val="000000"/>
                </a:solidFill>
                <a:ea typeface="Pretendard Light"/>
              </a:rPr>
              <a:t>역할</a:t>
            </a:r>
          </a:p>
          <a:p>
            <a:pPr algn="l" lvl="0">
              <a:lnSpc>
                <a:spcPct val="124499"/>
              </a:lnSpc>
            </a:pPr>
            <a:r>
              <a:rPr lang="en-US" sz="2000" b="false" i="false" u="none" strike="noStrike">
                <a:solidFill>
                  <a:srgbClr val="000000"/>
                </a:solidFill>
                <a:latin typeface="Pretendard SemiBold"/>
              </a:rPr>
              <a:t/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531600" y="6108700"/>
            <a:ext cx="20193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프로젝트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평가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91500" y="6096000"/>
            <a:ext cx="222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진행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및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결과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38700" y="6096000"/>
            <a:ext cx="222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프로젝트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Extra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ExtraBold"/>
              </a:rPr>
              <a:t>개요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531600" y="3632200"/>
            <a:ext cx="24638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12000" b="false" i="false" u="none" strike="noStrike">
                <a:solidFill>
                  <a:srgbClr val="11359A"/>
                </a:solidFill>
                <a:latin typeface="Oswald SemiBold"/>
              </a:rPr>
              <a:t>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191500" y="3632200"/>
            <a:ext cx="24638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12000" b="false" i="false" u="none" strike="noStrike">
                <a:solidFill>
                  <a:srgbClr val="11359A"/>
                </a:solidFill>
                <a:latin typeface="Oswald Semi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838700" y="3632200"/>
            <a:ext cx="2463800" cy="2133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en-US" sz="12000" b="false" i="false" u="none" strike="noStrike">
                <a:solidFill>
                  <a:srgbClr val="11359A"/>
                </a:solidFill>
                <a:latin typeface="Oswald SemiBold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064000" y="1917700"/>
            <a:ext cx="10147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000000"/>
                </a:solidFill>
                <a:ea typeface="Pretendard SemiBold"/>
              </a:rPr>
              <a:t>목차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924300" y="914400"/>
            <a:ext cx="10439400" cy="106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83000"/>
              </a:lnSpc>
            </a:pPr>
            <a:r>
              <a:rPr lang="en-US" sz="6000" b="false" i="false" u="none" strike="noStrike" spc="-100">
                <a:solidFill>
                  <a:srgbClr val="11359A"/>
                </a:solidFill>
                <a:latin typeface="Pretendard Bold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515100" y="3911600"/>
            <a:ext cx="5245100" cy="2565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7200" b="false" i="false" u="none" strike="noStrike">
                <a:solidFill>
                  <a:srgbClr val="11359A"/>
                </a:solidFill>
                <a:latin typeface="Pretendard Bold"/>
              </a:rPr>
              <a:t>Chapter.1</a:t>
            </a:r>
          </a:p>
          <a:p>
            <a:pPr algn="ctr" lvl="0">
              <a:lnSpc>
                <a:spcPct val="116199"/>
              </a:lnSpc>
            </a:pPr>
            <a:r>
              <a:rPr lang="ko-KR" sz="72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7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7200" b="false" i="false" u="none" strike="noStrike">
                <a:solidFill>
                  <a:srgbClr val="11359A"/>
                </a:solidFill>
                <a:ea typeface="Pretendard Bold"/>
              </a:rPr>
              <a:t>개요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1417300" y="3009900"/>
            <a:ext cx="3530600" cy="59436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7378700" y="3009900"/>
            <a:ext cx="3517900" cy="59436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3340100" y="3009900"/>
            <a:ext cx="3530600" cy="59436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2268200" y="3657600"/>
            <a:ext cx="1828800" cy="1828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331700" y="3708400"/>
            <a:ext cx="1714500" cy="1714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229600" y="3657600"/>
            <a:ext cx="1828800" cy="18288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4191000" y="3657600"/>
            <a:ext cx="1828800" cy="18288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4521200" y="4000500"/>
            <a:ext cx="1282700" cy="1168400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8559800" y="3860800"/>
            <a:ext cx="1155700" cy="13970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1747500" y="6604000"/>
            <a:ext cx="2870200" cy="156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불법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주정차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데이터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수집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및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통계를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통한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효율적이고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합리적인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주차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정책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수립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기여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065000" y="5600700"/>
            <a:ext cx="222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en-US" sz="2800" b="false" i="false" u="none" strike="noStrike">
                <a:solidFill>
                  <a:srgbClr val="11359A"/>
                </a:solidFill>
                <a:latin typeface="Pretendard ExtraBold"/>
              </a:rPr>
              <a:t>POINT 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708900" y="6489700"/>
            <a:ext cx="2870200" cy="1955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불법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주정차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구역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및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인근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주차장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알림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기능을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통하여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자발적인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주정차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문화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개선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유도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026400" y="5600700"/>
            <a:ext cx="222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en-US" sz="2800" b="false" i="false" u="none" strike="noStrike">
                <a:solidFill>
                  <a:srgbClr val="11359A"/>
                </a:solidFill>
                <a:latin typeface="Pretendard ExtraBold"/>
              </a:rPr>
              <a:t>POINT 02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721100" y="6489700"/>
            <a:ext cx="2882900" cy="1955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교통문제를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 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야기하는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불법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주정차에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대한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효과적인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식별과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자동화된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단속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및</a:t>
            </a:r>
          </a:p>
          <a:p>
            <a:pPr algn="ctr" lvl="0">
              <a:lnSpc>
                <a:spcPct val="116199"/>
              </a:lnSpc>
            </a:pP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방지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시스템</a:t>
            </a:r>
            <a:r>
              <a:rPr lang="en-US" sz="2200" b="false" i="false" u="none" strike="noStrike">
                <a:solidFill>
                  <a:srgbClr val="000000"/>
                </a:solidFill>
                <a:latin typeface="Pretendard Light"/>
              </a:rPr>
              <a:t> </a:t>
            </a:r>
            <a:r>
              <a:rPr lang="ko-KR" sz="2200" b="false" i="false" u="none" strike="noStrike">
                <a:solidFill>
                  <a:srgbClr val="000000"/>
                </a:solidFill>
                <a:ea typeface="Pretendard Light"/>
              </a:rPr>
              <a:t>필요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987800" y="5600700"/>
            <a:ext cx="22225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24499"/>
              </a:lnSpc>
            </a:pPr>
            <a:r>
              <a:rPr lang="en-US" sz="2800" b="false" i="false" u="none" strike="noStrike">
                <a:solidFill>
                  <a:srgbClr val="11359A"/>
                </a:solidFill>
                <a:latin typeface="Pretendard ExtraBold"/>
              </a:rPr>
              <a:t>POINT 01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064000" y="1828800"/>
            <a:ext cx="101727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9600"/>
              </a:lnSpc>
            </a:pPr>
            <a:r>
              <a:rPr lang="ko-KR" sz="2800" b="false" i="false" u="none" strike="noStrike">
                <a:solidFill>
                  <a:srgbClr val="000000"/>
                </a:solidFill>
                <a:ea typeface="Pretendard SemiBold"/>
              </a:rPr>
              <a:t>프로젝트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SemiBold"/>
              </a:rPr>
              <a:t>기획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SemiBold"/>
              </a:rPr>
              <a:t>배경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SemiBold"/>
              </a:rPr>
              <a:t>및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SemiBold"/>
              </a:rPr>
              <a:t>기대</a:t>
            </a:r>
            <a:r>
              <a:rPr lang="en-US" sz="2800" b="false" i="false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800" b="false" i="false" u="none" strike="noStrike">
                <a:solidFill>
                  <a:srgbClr val="000000"/>
                </a:solidFill>
                <a:ea typeface="Pretendard SemiBold"/>
              </a:rPr>
              <a:t>효과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12800" y="571500"/>
            <a:ext cx="51181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개요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배경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12800" y="571500"/>
            <a:ext cx="51181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개요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개발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환경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6134100" y="2006600"/>
            <a:ext cx="4927600" cy="30988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11341100" y="2006600"/>
            <a:ext cx="4927600" cy="30988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11341100" y="5372100"/>
            <a:ext cx="4927600" cy="30988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6134100" y="5372100"/>
            <a:ext cx="4927600" cy="30988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892300" y="1943100"/>
            <a:ext cx="3492500" cy="1181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안</a:t>
            </a:r>
            <a:r>
              <a:rPr lang="en-US" sz="66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성</a:t>
            </a:r>
            <a:r>
              <a:rPr lang="en-US" sz="66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호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77000" y="23876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2800" y="571500"/>
            <a:ext cx="51181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개요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팀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구성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684000" y="23876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77000" y="57150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684000" y="57150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6134100" y="2006600"/>
            <a:ext cx="4927600" cy="30988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11341100" y="2006600"/>
            <a:ext cx="4927600" cy="30988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11341100" y="5372100"/>
            <a:ext cx="4927600" cy="30988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6134100" y="5372100"/>
            <a:ext cx="4927600" cy="30988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892300" y="1943100"/>
            <a:ext cx="3492500" cy="1181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이</a:t>
            </a:r>
            <a:r>
              <a:rPr lang="en-US" sz="66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강</a:t>
            </a:r>
            <a:r>
              <a:rPr lang="en-US" sz="66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호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77000" y="23876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2800" y="571500"/>
            <a:ext cx="51181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개요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팀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구성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684000" y="23876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77000" y="57150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684000" y="57150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6134100" y="2006600"/>
            <a:ext cx="4927600" cy="30988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11341100" y="2006600"/>
            <a:ext cx="4927600" cy="30988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11341100" y="5372100"/>
            <a:ext cx="4927600" cy="30988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6134100" y="5372100"/>
            <a:ext cx="4927600" cy="30988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892300" y="1943100"/>
            <a:ext cx="3492500" cy="1181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조</a:t>
            </a:r>
            <a:r>
              <a:rPr lang="en-US" sz="66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현</a:t>
            </a:r>
            <a:r>
              <a:rPr lang="en-US" sz="66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진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77000" y="23876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2800" y="571500"/>
            <a:ext cx="51181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개요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팀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구성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684000" y="23876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77000" y="57150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684000" y="57150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3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-5400000">
            <a:off x="1562100" y="8534400"/>
            <a:ext cx="482600" cy="151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6764000" y="762000"/>
            <a:ext cx="482600" cy="1511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6134100" y="2006600"/>
            <a:ext cx="4927600" cy="30988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11341100" y="2006600"/>
            <a:ext cx="4927600" cy="30988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11341100" y="5372100"/>
            <a:ext cx="4927600" cy="30988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7000"/>
          </a:blip>
          <a:stretch>
            <a:fillRect/>
          </a:stretch>
        </p:blipFill>
        <p:spPr>
          <a:xfrm rot="0">
            <a:off x="6134100" y="5372100"/>
            <a:ext cx="4927600" cy="30988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892300" y="1943100"/>
            <a:ext cx="3492500" cy="1181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최</a:t>
            </a:r>
            <a:r>
              <a:rPr lang="en-US" sz="66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원</a:t>
            </a:r>
            <a:r>
              <a:rPr lang="en-US" sz="66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6600" b="false" i="false" u="none" strike="noStrike">
                <a:solidFill>
                  <a:srgbClr val="11359A"/>
                </a:solidFill>
                <a:ea typeface="Pretendard Bold"/>
              </a:rPr>
              <a:t>경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77000" y="23876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2800" y="571500"/>
            <a:ext cx="5118100" cy="4064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16199"/>
              </a:lnSpc>
            </a:pP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프로젝트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개요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-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팀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구성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3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3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684000" y="23876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77000" y="57150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684000" y="5715000"/>
            <a:ext cx="4635500" cy="3937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4499"/>
              </a:lnSpc>
            </a:pP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본인의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파트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및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역할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 </a:t>
            </a:r>
            <a:r>
              <a:rPr lang="ko-KR" sz="2200" b="false" i="false" u="none" strike="noStrike">
                <a:solidFill>
                  <a:srgbClr val="11359A"/>
                </a:solidFill>
                <a:ea typeface="Pretendard Bold"/>
              </a:rPr>
              <a:t>입력</a:t>
            </a:r>
            <a:r>
              <a:rPr lang="en-US" sz="2200" b="false" i="false" u="none" strike="noStrike">
                <a:solidFill>
                  <a:srgbClr val="11359A"/>
                </a:solidFill>
                <a:latin typeface="Pretendard Bold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